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27"/>
  </p:notesMasterIdLst>
  <p:sldIdLst>
    <p:sldId id="258" r:id="rId8"/>
    <p:sldId id="275" r:id="rId9"/>
    <p:sldId id="297" r:id="rId10"/>
    <p:sldId id="298" r:id="rId11"/>
    <p:sldId id="284" r:id="rId12"/>
    <p:sldId id="287" r:id="rId13"/>
    <p:sldId id="291" r:id="rId14"/>
    <p:sldId id="292" r:id="rId15"/>
    <p:sldId id="289" r:id="rId16"/>
    <p:sldId id="299" r:id="rId17"/>
    <p:sldId id="293" r:id="rId18"/>
    <p:sldId id="290" r:id="rId19"/>
    <p:sldId id="288" r:id="rId20"/>
    <p:sldId id="296" r:id="rId21"/>
    <p:sldId id="295" r:id="rId22"/>
    <p:sldId id="294" r:id="rId23"/>
    <p:sldId id="283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B932-2226-442E-90E4-C0FCEB72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83F6-F748-437F-BFED-33C8D129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mass burned per fire</a:t>
            </a:r>
          </a:p>
          <a:p>
            <a:r>
              <a:rPr lang="en-US" dirty="0"/>
              <a:t>Fraction of edges burned per fire</a:t>
            </a:r>
          </a:p>
          <a:p>
            <a:r>
              <a:rPr lang="en-US" dirty="0"/>
              <a:t>Average acers burned per fire</a:t>
            </a:r>
          </a:p>
          <a:p>
            <a:r>
              <a:rPr lang="en-US" dirty="0"/>
              <a:t>Average acers burned per 1000 year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4AE3-DCAC-4B46-B7E7-464F35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Sim">
            <a:hlinkClick r:id="" action="ppaction://media"/>
            <a:extLst>
              <a:ext uri="{FF2B5EF4-FFF2-40B4-BE49-F238E27FC236}">
                <a16:creationId xmlns:a16="http://schemas.microsoft.com/office/drawing/2014/main" id="{E6FFD51A-25E5-4BB6-9BE2-4BA422F61E8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599.7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867" y="1357705"/>
            <a:ext cx="5291107" cy="5291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F60D5-ADE4-4204-9180-B9B739F9BF40}"/>
              </a:ext>
            </a:extLst>
          </p:cNvPr>
          <p:cNvSpPr txBox="1"/>
          <p:nvPr/>
        </p:nvSpPr>
        <p:spPr>
          <a:xfrm>
            <a:off x="362139" y="1855960"/>
            <a:ext cx="3033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colors is more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60 GB data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minutes each to simulate control and over quenching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minutes to simulate cutting trees and controlled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Simulations of 1000 years each</a:t>
            </a:r>
          </a:p>
        </p:txBody>
      </p:sp>
    </p:spTree>
    <p:extLst>
      <p:ext uri="{BB962C8B-B14F-4D97-AF65-F5344CB8AC3E}">
        <p14:creationId xmlns:p14="http://schemas.microsoft.com/office/powerpoint/2010/main" val="24752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0374-B93A-4C43-AC74-A2534A3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Trees and Controlled Fire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ED5A5-082B-4AA1-B4A6-A61DB2F8E5CF}"/>
              </a:ext>
            </a:extLst>
          </p:cNvPr>
          <p:cNvSpPr txBox="1"/>
          <p:nvPr/>
        </p:nvSpPr>
        <p:spPr>
          <a:xfrm>
            <a:off x="484360" y="4625376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10DC0-716B-4DE0-A890-514A53C16C41}"/>
              </a:ext>
            </a:extLst>
          </p:cNvPr>
          <p:cNvSpPr txBox="1"/>
          <p:nvPr/>
        </p:nvSpPr>
        <p:spPr>
          <a:xfrm>
            <a:off x="3499164" y="4494166"/>
            <a:ext cx="214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at 20% of max mass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AFC-70B0-4B2D-B6A9-481480965D0C}"/>
              </a:ext>
            </a:extLst>
          </p:cNvPr>
          <p:cNvSpPr txBox="1"/>
          <p:nvPr/>
        </p:nvSpPr>
        <p:spPr>
          <a:xfrm>
            <a:off x="6163147" y="4625376"/>
            <a:ext cx="237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Centroid biggest regions</a:t>
            </a:r>
          </a:p>
        </p:txBody>
      </p:sp>
      <p:pic>
        <p:nvPicPr>
          <p:cNvPr id="6" name="Content Placeholder 5" descr="A close up of a tree&#10;&#10;Description generated with high confidence">
            <a:extLst>
              <a:ext uri="{FF2B5EF4-FFF2-40B4-BE49-F238E27FC236}">
                <a16:creationId xmlns:a16="http://schemas.microsoft.com/office/drawing/2014/main" id="{64EA1A66-5BFF-4C06-8C8D-348C2548D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63" t="14866" r="36964" b="33766"/>
          <a:stretch/>
        </p:blipFill>
        <p:spPr>
          <a:xfrm>
            <a:off x="3526324" y="2365643"/>
            <a:ext cx="2145672" cy="2120298"/>
          </a:xfrm>
        </p:spPr>
      </p:pic>
      <p:pic>
        <p:nvPicPr>
          <p:cNvPr id="13" name="Picture 12" descr="A close up of a tree&#10;&#10;Description generated with high confidence">
            <a:extLst>
              <a:ext uri="{FF2B5EF4-FFF2-40B4-BE49-F238E27FC236}">
                <a16:creationId xmlns:a16="http://schemas.microsoft.com/office/drawing/2014/main" id="{402948C7-A588-4609-A9EF-AA0A38D7A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3" t="14319" r="37129" b="33369"/>
          <a:stretch/>
        </p:blipFill>
        <p:spPr>
          <a:xfrm>
            <a:off x="6163147" y="2226208"/>
            <a:ext cx="2399168" cy="2399169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71086A68-BC72-4721-90CB-8534C50E4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4" t="14714" r="37129" b="32974"/>
          <a:stretch/>
        </p:blipFill>
        <p:spPr>
          <a:xfrm>
            <a:off x="457200" y="2226208"/>
            <a:ext cx="2399168" cy="23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8" y="10014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" y="37446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5DC-3E0F-47B3-88C4-6D1260C7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7119F-D3BB-46E4-B7B2-023A11416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978490"/>
              </p:ext>
            </p:extLst>
          </p:nvPr>
        </p:nvGraphicFramePr>
        <p:xfrm>
          <a:off x="457200" y="2127250"/>
          <a:ext cx="8229600" cy="388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4728372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2572171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771479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5839080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53240239"/>
                    </a:ext>
                  </a:extLst>
                </a:gridCol>
              </a:tblGrid>
              <a:tr h="1330365">
                <a:tc>
                  <a:txBody>
                    <a:bodyPr/>
                    <a:lstStyle/>
                    <a:p>
                      <a:r>
                        <a:rPr lang="en-US" dirty="0"/>
                        <a:t>Prevention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Mass per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Fraction Edge 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Acers 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Acres Burned per 1000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75351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Cut Down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14540±34218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0.07±0.16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880±1995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1.298E5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39186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No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19970±31302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726±1833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1.168E5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34539"/>
                  </a:ext>
                </a:extLst>
              </a:tr>
              <a:tr h="931255">
                <a:tc>
                  <a:txBody>
                    <a:bodyPr/>
                    <a:lstStyle/>
                    <a:p>
                      <a:r>
                        <a:rPr lang="en-US" dirty="0"/>
                        <a:t>Over Quenching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55740±80183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0.24±0.34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2824±3887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7.028E4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91219"/>
                  </a:ext>
                </a:extLst>
              </a:tr>
              <a:tr h="539537">
                <a:tc>
                  <a:txBody>
                    <a:bodyPr/>
                    <a:lstStyle/>
                    <a:p>
                      <a:r>
                        <a:rPr lang="en-US" dirty="0"/>
                        <a:t>Starting Fire’s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12640±31562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0.06±0.15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765±1819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59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5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DC9F-EDE4-4A4D-BDFD-7E2871C3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FEEB-4740-40D7-9E67-2B3B26DD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quenching increases average fire size but decreases total acers burned over 1000 years</a:t>
            </a:r>
          </a:p>
          <a:p>
            <a:r>
              <a:rPr lang="en-US" dirty="0"/>
              <a:t>Starting fires is better in average mass burned then no protection but worse in average acers burned</a:t>
            </a:r>
          </a:p>
        </p:txBody>
      </p:sp>
    </p:spTree>
    <p:extLst>
      <p:ext uri="{BB962C8B-B14F-4D97-AF65-F5344CB8AC3E}">
        <p14:creationId xmlns:p14="http://schemas.microsoft.com/office/powerpoint/2010/main" val="154017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6510-5594-4BD3-9B66-DEF1839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3490-D2D5-4C70-8009-F243F46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climate simulation for dry areas vs wet areas</a:t>
            </a:r>
          </a:p>
          <a:p>
            <a:r>
              <a:rPr lang="en-US" dirty="0"/>
              <a:t>Add biasing of fire spreading due to hills and wind</a:t>
            </a:r>
          </a:p>
        </p:txBody>
      </p:sp>
    </p:spTree>
    <p:extLst>
      <p:ext uri="{BB962C8B-B14F-4D97-AF65-F5344CB8AC3E}">
        <p14:creationId xmlns:p14="http://schemas.microsoft.com/office/powerpoint/2010/main" val="386944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Adamatzky,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832933" y="3161597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521977" y="3018535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159302" y="4777527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3003172" y="4592861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811909" y="3069718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593630" y="4689371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986984" y="2981561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841044" y="4777527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acres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D83D-0B4D-46F7-A982-54D1DE9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Firefighting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402A-CCA8-4FDE-B27D-53632FF7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for stopping or shrinking forest fires vs environmental impact</a:t>
            </a:r>
          </a:p>
          <a:p>
            <a:r>
              <a:rPr lang="en-US" dirty="0"/>
              <a:t>Only putting out fires endangering human homes vs all fires</a:t>
            </a:r>
          </a:p>
        </p:txBody>
      </p:sp>
    </p:spTree>
    <p:extLst>
      <p:ext uri="{BB962C8B-B14F-4D97-AF65-F5344CB8AC3E}">
        <p14:creationId xmlns:p14="http://schemas.microsoft.com/office/powerpoint/2010/main" val="337655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973-548A-4E5D-9017-7A94C2E0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EEE8-82B5-407B-AB6C-5291A663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different methods of firefighting and their effectiveness</a:t>
            </a:r>
          </a:p>
          <a:p>
            <a:r>
              <a:rPr lang="en-US" dirty="0"/>
              <a:t>Comparing acres burned and average fire size</a:t>
            </a:r>
          </a:p>
        </p:txBody>
      </p:sp>
    </p:spTree>
    <p:extLst>
      <p:ext uri="{BB962C8B-B14F-4D97-AF65-F5344CB8AC3E}">
        <p14:creationId xmlns:p14="http://schemas.microsoft.com/office/powerpoint/2010/main" val="189032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0DA7-1461-4D82-AC34-63444C4B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94ED-5373-4690-9EAC-ACDD4271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Plant age increased by simulation step size</a:t>
            </a:r>
          </a:p>
          <a:p>
            <a:r>
              <a:rPr lang="en-US" dirty="0"/>
              <a:t>Plant mass increases at linear rate until age of 100 years</a:t>
            </a:r>
          </a:p>
          <a:p>
            <a:r>
              <a:rPr lang="en-US" dirty="0"/>
              <a:t>Plant mass rapidly decrease until dead at 120 years</a:t>
            </a:r>
          </a:p>
          <a:p>
            <a:r>
              <a:rPr lang="en-US" dirty="0"/>
              <a:t>Plants spread with a 2D convolution with a 3x3 Kernel of 0.01</a:t>
            </a:r>
          </a:p>
          <a:p>
            <a:r>
              <a:rPr lang="en-US" dirty="0"/>
              <a:t>Matrix of random values between 0-1 generated</a:t>
            </a:r>
          </a:p>
          <a:p>
            <a:r>
              <a:rPr lang="en-US" dirty="0"/>
              <a:t>New tree created if random value is bellow convoluted value</a:t>
            </a:r>
          </a:p>
        </p:txBody>
      </p:sp>
    </p:spTree>
    <p:extLst>
      <p:ext uri="{BB962C8B-B14F-4D97-AF65-F5344CB8AC3E}">
        <p14:creationId xmlns:p14="http://schemas.microsoft.com/office/powerpoint/2010/main" val="246406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761B-AFEB-49A2-BB23-F677167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8DC5-6916-415C-AE23-21DE91EE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866238" cy="413114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Mass matrix element by element multiplied by binary mask of trees on fire</a:t>
            </a:r>
          </a:p>
          <a:p>
            <a:r>
              <a:rPr lang="en-US" sz="2800" dirty="0"/>
              <a:t>Matrix 2D convolution with 5x5 Gaussian Kernel</a:t>
            </a:r>
          </a:p>
          <a:p>
            <a:r>
              <a:rPr lang="en-US" sz="2800" dirty="0"/>
              <a:t>Matrix of random values between 0-1 generated</a:t>
            </a:r>
          </a:p>
          <a:p>
            <a:r>
              <a:rPr lang="en-US" sz="2800" dirty="0"/>
              <a:t>New tree set on fire if random value is bellow convoluted value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CE4C47-9D9F-42D5-82FF-D416CA26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38" y="1993520"/>
            <a:ext cx="3648546" cy="299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55BE8-6AB4-4CC9-930C-419912C69BB6}"/>
              </a:ext>
            </a:extLst>
          </p:cNvPr>
          <p:cNvSpPr txBox="1"/>
          <p:nvPr/>
        </p:nvSpPr>
        <p:spPr>
          <a:xfrm>
            <a:off x="5323438" y="4986468"/>
            <a:ext cx="36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5x5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9114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828-9705-43CC-99C5-4C1D331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Prevention Strategies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3508-218E-47E2-B7EB-122ECDA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/>
          <a:p>
            <a:r>
              <a:rPr lang="en-US" dirty="0"/>
              <a:t>No protection – Control</a:t>
            </a:r>
          </a:p>
          <a:p>
            <a:r>
              <a:rPr lang="en-US" dirty="0"/>
              <a:t>Cutting down trees</a:t>
            </a:r>
          </a:p>
          <a:p>
            <a:r>
              <a:rPr lang="en-US" dirty="0"/>
              <a:t>Starting controlled fire</a:t>
            </a:r>
          </a:p>
          <a:p>
            <a:r>
              <a:rPr lang="en-US" dirty="0"/>
              <a:t>Over Quenching – Put out majority of fires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65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20445</TotalTime>
  <Words>532</Words>
  <Application>Microsoft Office PowerPoint</Application>
  <PresentationFormat>On-screen Show (4:3)</PresentationFormat>
  <Paragraphs>109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Issues to Firefighting</vt:lpstr>
      <vt:lpstr>Objective</vt:lpstr>
      <vt:lpstr>Cellular Automaton</vt:lpstr>
      <vt:lpstr>Conway's Game of Life</vt:lpstr>
      <vt:lpstr>Tree Simulation</vt:lpstr>
      <vt:lpstr>Fire Simulation</vt:lpstr>
      <vt:lpstr>Fire Prevention Strategies Tested</vt:lpstr>
      <vt:lpstr>Metrics</vt:lpstr>
      <vt:lpstr>Simulation</vt:lpstr>
      <vt:lpstr>Cutting Trees and Controlled Fire</vt:lpstr>
      <vt:lpstr>Graphs</vt:lpstr>
      <vt:lpstr>Tables</vt:lpstr>
      <vt:lpstr>Conclusions</vt:lpstr>
      <vt:lpstr>Future Work</vt:lpstr>
      <vt:lpstr>References</vt:lpstr>
      <vt:lpstr>2D Convolution</vt:lpstr>
      <vt:lpstr>Game of Life Convolution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Wilson</cp:lastModifiedBy>
  <cp:revision>291</cp:revision>
  <dcterms:created xsi:type="dcterms:W3CDTF">2016-09-27T14:33:50Z</dcterms:created>
  <dcterms:modified xsi:type="dcterms:W3CDTF">2019-04-25T20:45:59Z</dcterms:modified>
</cp:coreProperties>
</file>